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8"/>
  </p:notesMasterIdLst>
  <p:sldIdLst>
    <p:sldId id="285" r:id="rId5"/>
    <p:sldId id="261" r:id="rId6"/>
    <p:sldId id="262" r:id="rId7"/>
    <p:sldId id="271" r:id="rId8"/>
    <p:sldId id="263" r:id="rId9"/>
    <p:sldId id="388" r:id="rId10"/>
    <p:sldId id="264" r:id="rId11"/>
    <p:sldId id="389" r:id="rId12"/>
    <p:sldId id="265" r:id="rId13"/>
    <p:sldId id="266" r:id="rId14"/>
    <p:sldId id="390" r:id="rId15"/>
    <p:sldId id="391" r:id="rId16"/>
    <p:sldId id="272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35"/>
    <a:srgbClr val="4F81BD"/>
    <a:srgbClr val="FFF8AE"/>
    <a:srgbClr val="FFFFFF"/>
    <a:srgbClr val="414042"/>
    <a:srgbClr val="F2F4F4"/>
    <a:srgbClr val="595A5D"/>
    <a:srgbClr val="DCDCDC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76" autoAdjust="0"/>
    <p:restoredTop sz="65693" autoAdjust="0"/>
  </p:normalViewPr>
  <p:slideViewPr>
    <p:cSldViewPr snapToGrid="0" showGuides="1">
      <p:cViewPr varScale="1">
        <p:scale>
          <a:sx n="130" d="100"/>
          <a:sy n="130" d="100"/>
        </p:scale>
        <p:origin x="808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EF2B9-72C6-F24E-8AB4-8DE8F01508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9" y="-113413"/>
            <a:ext cx="9291740" cy="5256913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0" i="0" baseline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9651"/>
            <a:ext cx="971555" cy="58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07" y="-7089"/>
            <a:ext cx="9279213" cy="524982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i="0" cap="none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931" y="891885"/>
            <a:ext cx="8740141" cy="1957459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285739" indent="-285739">
              <a:buFont typeface="Arial" panose="020B0604020202020204" pitchFamily="34" charset="0"/>
              <a:buChar char="•"/>
              <a:defRPr/>
            </a:lvl1pPr>
            <a:lvl2pPr marL="466412" indent="-214304">
              <a:buFont typeface="Arial" panose="020B0604020202020204" pitchFamily="34" charset="0"/>
              <a:buChar char="•"/>
              <a:defRPr/>
            </a:lvl2pPr>
            <a:lvl3pPr marL="634483" indent="-214304">
              <a:buFont typeface="Arial" panose="020B0604020202020204" pitchFamily="34" charset="0"/>
              <a:buChar char="•"/>
              <a:defRPr/>
            </a:lvl3pPr>
            <a:lvl4pPr marL="802554" indent="-214304">
              <a:buFont typeface="Arial" panose="020B0604020202020204" pitchFamily="34" charset="0"/>
              <a:buChar char="•"/>
              <a:defRPr/>
            </a:lvl4pPr>
            <a:lvl5pPr marL="970625" indent="-21430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2435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14042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14042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14042"/>
                </a:solidFill>
              </a:defRPr>
            </a:lvl3pPr>
            <a:lvl4pPr>
              <a:defRPr>
                <a:solidFill>
                  <a:srgbClr val="414042"/>
                </a:solidFill>
              </a:defRPr>
            </a:lvl4pPr>
            <a:lvl5pPr>
              <a:defRPr>
                <a:solidFill>
                  <a:srgbClr val="4140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i="0" cap="none">
                <a:solidFill>
                  <a:srgbClr val="414042"/>
                </a:solidFill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rgbClr val="414042"/>
                </a:solidFill>
              </a:defRPr>
            </a:lvl1pPr>
            <a:lvl2pPr>
              <a:defRPr sz="2000">
                <a:solidFill>
                  <a:srgbClr val="414042"/>
                </a:solidFill>
              </a:defRPr>
            </a:lvl2pPr>
            <a:lvl3pPr>
              <a:defRPr sz="1600">
                <a:solidFill>
                  <a:srgbClr val="414042"/>
                </a:solidFill>
              </a:defRPr>
            </a:lvl3pPr>
            <a:lvl4pPr>
              <a:defRPr sz="1600">
                <a:solidFill>
                  <a:srgbClr val="414042"/>
                </a:solidFill>
              </a:defRPr>
            </a:lvl4pPr>
            <a:lvl5pPr>
              <a:defRPr sz="1600">
                <a:solidFill>
                  <a:srgbClr val="41404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Noto Sans CJK JP Bold" panose="020B0500000000000000" pitchFamily="34" charset="-128"/>
                <a:ea typeface="Noto Sans CJK JP Bold" panose="020B0500000000000000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rgbClr val="4140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rgbClr val="41404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41404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Noto Sans CJK JP Regular" panose="020B0500000000000000" pitchFamily="34" charset="-128"/>
              </a:rPr>
              <a:t>© 2018, Amazon Web Services, Inc.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91" y="4706911"/>
            <a:ext cx="440655" cy="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  <p:sldLayoutId id="21474836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rgbClr val="0E2735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414042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Noto Sans CJK JP Regular" panose="020B0500000000000000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nlp.mxnet.io/" TargetMode="External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diveintodeeplearning.org/" TargetMode="External"/><Relationship Id="rId4" Type="http://schemas.openxmlformats.org/officeDocument/2006/relationships/hyperlink" Target="http://beta.mxnet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9" y="1908228"/>
            <a:ext cx="7324988" cy="1370065"/>
          </a:xfrm>
        </p:spPr>
        <p:txBody>
          <a:bodyPr/>
          <a:lstStyle/>
          <a:p>
            <a:r>
              <a:rPr lang="en-US" dirty="0">
                <a:latin typeface="+mn-lt"/>
              </a:rPr>
              <a:t>GluonCV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  <a:ea typeface="Noto Sans CJK JP Bold" panose="020B0500000000000000" pitchFamily="34" charset="-128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41DA919-DA79-F846-94AD-DF4DC92942D6}"/>
              </a:ext>
            </a:extLst>
          </p:cNvPr>
          <p:cNvSpPr txBox="1">
            <a:spLocks/>
          </p:cNvSpPr>
          <p:nvPr/>
        </p:nvSpPr>
        <p:spPr>
          <a:xfrm>
            <a:off x="3655641" y="2344936"/>
            <a:ext cx="3683000" cy="43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b="0" i="0" kern="1200" baseline="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Noto Sans CJK JP Regular" panose="020B0500000000000000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58B7D8-7B8F-ED4B-BA63-DAEDD0C8F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F07FAB-65D2-AA4B-873C-D690DB0B76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7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2FEF-E103-CC44-A2EC-A9066B26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E369-6016-1240-B0D3-23BF20246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3693319"/>
          </a:xfrm>
        </p:spPr>
        <p:txBody>
          <a:bodyPr/>
          <a:lstStyle/>
          <a:p>
            <a:r>
              <a:rPr lang="en-US" altLang="zh-CN" dirty="0"/>
              <a:t>Available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Classification</a:t>
            </a:r>
          </a:p>
          <a:p>
            <a:pPr lvl="1"/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Segmentation</a:t>
            </a:r>
          </a:p>
          <a:p>
            <a:pPr lvl="1"/>
            <a:r>
              <a:rPr lang="en-US" altLang="zh-CN" dirty="0"/>
              <a:t>Re-ID</a:t>
            </a:r>
          </a:p>
          <a:p>
            <a:pPr lvl="1"/>
            <a:r>
              <a:rPr lang="en-US" altLang="zh-CN" dirty="0"/>
              <a:t>GAN</a:t>
            </a:r>
          </a:p>
          <a:p>
            <a:r>
              <a:rPr lang="en-US" altLang="zh-CN" dirty="0"/>
              <a:t>In-Development</a:t>
            </a:r>
          </a:p>
          <a:p>
            <a:pPr lvl="1"/>
            <a:r>
              <a:rPr lang="en-US" altLang="zh-CN" dirty="0" err="1"/>
              <a:t>Keypoint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1A8DD-BAE7-2C4A-97F0-2DC1FA09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26" y="212406"/>
            <a:ext cx="3830498" cy="2154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C8334-0BC3-034A-B193-9FC196A8E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326" y="2542932"/>
            <a:ext cx="3830498" cy="21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176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05E-5F9E-4C47-935F-14D811C4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9CD74C-40EF-2A49-9B34-569FCACC8AA7}"/>
              </a:ext>
            </a:extLst>
          </p:cNvPr>
          <p:cNvSpPr txBox="1">
            <a:spLocks/>
          </p:cNvSpPr>
          <p:nvPr/>
        </p:nvSpPr>
        <p:spPr>
          <a:xfrm>
            <a:off x="5060950" y="1369219"/>
            <a:ext cx="34544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/>
              <a:t>Segmentation</a:t>
            </a:r>
            <a:endParaRPr 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366AC-BB34-524E-9805-B86CAF87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41" y="1869082"/>
            <a:ext cx="3476810" cy="25876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80C3B3-A2DF-8140-933B-BD39EE0D62AD}"/>
              </a:ext>
            </a:extLst>
          </p:cNvPr>
          <p:cNvGrpSpPr/>
          <p:nvPr/>
        </p:nvGrpSpPr>
        <p:grpSpPr>
          <a:xfrm>
            <a:off x="16977475" y="6899697"/>
            <a:ext cx="5825375" cy="3543300"/>
            <a:chOff x="14561080" y="6343594"/>
            <a:chExt cx="11575520" cy="60213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131C4D-068F-0146-8B14-10023C738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1081" y="6343594"/>
              <a:ext cx="11575519" cy="60204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0ABDF4-A951-9B49-A65F-8FC903C25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4561080" y="6344488"/>
              <a:ext cx="11575519" cy="602043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89E481-A84B-414D-8392-CC3A783AE2E1}"/>
              </a:ext>
            </a:extLst>
          </p:cNvPr>
          <p:cNvGrpSpPr/>
          <p:nvPr/>
        </p:nvGrpSpPr>
        <p:grpSpPr>
          <a:xfrm>
            <a:off x="17091775" y="7013997"/>
            <a:ext cx="5825375" cy="3543300"/>
            <a:chOff x="14561080" y="6343594"/>
            <a:chExt cx="11575520" cy="60213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01F24C-05D5-DA44-B57D-8EBEA4B4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1081" y="6343594"/>
              <a:ext cx="11575519" cy="60204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DCC5B7-038B-EF42-916D-46C1E057E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4561080" y="6344488"/>
              <a:ext cx="11575519" cy="602043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8B6C95-1944-3248-BCBE-4A465BB123C0}"/>
              </a:ext>
            </a:extLst>
          </p:cNvPr>
          <p:cNvGrpSpPr/>
          <p:nvPr/>
        </p:nvGrpSpPr>
        <p:grpSpPr>
          <a:xfrm>
            <a:off x="17206075" y="7128297"/>
            <a:ext cx="5825375" cy="3543300"/>
            <a:chOff x="14561080" y="6343594"/>
            <a:chExt cx="11575520" cy="60213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34A3573-BCAC-CB42-979A-1B3623F9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1081" y="6343594"/>
              <a:ext cx="11575519" cy="602043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205D670-240C-644B-9FBF-C607BA2E0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4561080" y="6344488"/>
              <a:ext cx="11575519" cy="6020433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C7F0629-3989-004C-83F4-3702EF47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376" y="7242597"/>
            <a:ext cx="5825374" cy="35427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4EE1EE-B38A-DD4D-B10B-AB77D0A5D9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320375" y="7243123"/>
            <a:ext cx="5825374" cy="35427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557CF5-BA5A-6649-830E-2A6E72E9C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950" y="2028674"/>
            <a:ext cx="3723169" cy="226844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330E75-967E-8C45-8658-9C52427A0511}"/>
              </a:ext>
            </a:extLst>
          </p:cNvPr>
          <p:cNvSpPr txBox="1">
            <a:spLocks/>
          </p:cNvSpPr>
          <p:nvPr/>
        </p:nvSpPr>
        <p:spPr>
          <a:xfrm>
            <a:off x="336789" y="1369219"/>
            <a:ext cx="34544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/>
              <a:t>Detection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715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C05E-5F9E-4C47-935F-14D811C4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9CD74C-40EF-2A49-9B34-569FCACC8AA7}"/>
              </a:ext>
            </a:extLst>
          </p:cNvPr>
          <p:cNvSpPr txBox="1">
            <a:spLocks/>
          </p:cNvSpPr>
          <p:nvPr/>
        </p:nvSpPr>
        <p:spPr>
          <a:xfrm>
            <a:off x="4937336" y="1369219"/>
            <a:ext cx="34544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/>
              <a:t>Person</a:t>
            </a:r>
            <a:r>
              <a:rPr lang="zh-CN" altLang="en-US" sz="2100" dirty="0"/>
              <a:t> </a:t>
            </a:r>
            <a:r>
              <a:rPr lang="en-US" altLang="zh-CN" sz="2100" dirty="0"/>
              <a:t>Re-ID</a:t>
            </a:r>
            <a:endParaRPr lang="en-US" sz="2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A610E-6C33-DC44-AC70-090F5533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336" y="2198290"/>
            <a:ext cx="3701628" cy="1929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80EE5C-52C6-CE4E-B6D6-742835CC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87" y="1771599"/>
            <a:ext cx="2962326" cy="296232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B37C94-2AAC-3A45-968F-394246CD27B4}"/>
              </a:ext>
            </a:extLst>
          </p:cNvPr>
          <p:cNvSpPr txBox="1">
            <a:spLocks/>
          </p:cNvSpPr>
          <p:nvPr/>
        </p:nvSpPr>
        <p:spPr>
          <a:xfrm>
            <a:off x="382613" y="1369219"/>
            <a:ext cx="34544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/>
              <a:t>WGAN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14465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91E6-2C01-7841-B721-8665C261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0698-8E32-B74D-8AA1-9D2CB9C9F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5"/>
            <a:ext cx="8740141" cy="33239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Gluon CV: </a:t>
            </a:r>
            <a:r>
              <a:rPr lang="en-US" dirty="0">
                <a:hlinkClick r:id="rId2"/>
              </a:rPr>
              <a:t>https://gluon-cv.mxnet.io</a:t>
            </a:r>
            <a:endParaRPr lang="en-US" dirty="0"/>
          </a:p>
          <a:p>
            <a:r>
              <a:rPr lang="en-US" altLang="zh-CN" dirty="0"/>
              <a:t>Gluon</a:t>
            </a:r>
            <a:r>
              <a:rPr lang="zh-CN" altLang="en-US" dirty="0"/>
              <a:t> </a:t>
            </a:r>
            <a:r>
              <a:rPr lang="en-US" altLang="zh-CN" dirty="0"/>
              <a:t>NLP: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https://gluon-nlp.mxnet.io</a:t>
            </a:r>
            <a:endParaRPr lang="en-US" altLang="zh-CN" dirty="0"/>
          </a:p>
          <a:p>
            <a:r>
              <a:rPr lang="en-US" altLang="zh-CN" dirty="0" err="1"/>
              <a:t>MXNet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http://beta.mxnet.io/</a:t>
            </a:r>
            <a:endParaRPr lang="en-US" dirty="0"/>
          </a:p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Book:</a:t>
            </a:r>
            <a:r>
              <a:rPr lang="zh-CN" altLang="en-US" dirty="0"/>
              <a:t> </a:t>
            </a:r>
            <a:r>
              <a:rPr lang="en-US" altLang="zh-CN" dirty="0">
                <a:hlinkClick r:id="rId5"/>
              </a:rPr>
              <a:t>http://diveintodeeplearning.org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742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97BD-6103-5E4F-86CA-C36AE6C9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GluonCV: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Toolkit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D9A8-7E51-9F4C-89DE-7E00B87F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243759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</a:p>
          <a:p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</a:p>
          <a:p>
            <a:r>
              <a:rPr lang="en-US" dirty="0"/>
              <a:t>Official </a:t>
            </a:r>
            <a:r>
              <a:rPr lang="en-US" dirty="0" err="1"/>
              <a:t>Maintainance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948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B729-7862-0C43-A82E-01AB5D3E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Best Open-Source Choice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52829-D6F1-DC4D-A09D-2BADBEBCB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5"/>
            <a:ext cx="8740141" cy="1551194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Pretrained Models with the Best Accuracy</a:t>
            </a:r>
          </a:p>
          <a:p>
            <a:r>
              <a:rPr lang="en-US" dirty="0"/>
              <a:t>Most Comprehensive Model Zoo</a:t>
            </a:r>
          </a:p>
        </p:txBody>
      </p:sp>
    </p:spTree>
    <p:extLst>
      <p:ext uri="{BB962C8B-B14F-4D97-AF65-F5344CB8AC3E}">
        <p14:creationId xmlns:p14="http://schemas.microsoft.com/office/powerpoint/2010/main" val="11864028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F9EF-7108-C645-B6D4-95F1718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D94192-8C80-B440-9C2F-02EFF22156F8}"/>
              </a:ext>
            </a:extLst>
          </p:cNvPr>
          <p:cNvGrpSpPr/>
          <p:nvPr/>
        </p:nvGrpSpPr>
        <p:grpSpPr>
          <a:xfrm>
            <a:off x="2358679" y="629265"/>
            <a:ext cx="4161524" cy="3822579"/>
            <a:chOff x="1324876" y="0"/>
            <a:chExt cx="4731796" cy="49532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67C38-EE57-CB42-9EF0-62D99D806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4876" y="0"/>
              <a:ext cx="4731796" cy="29641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32B578-21C3-9D47-9B06-054D7FFD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4876" y="2964170"/>
              <a:ext cx="4731796" cy="1989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38077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FEE7-9888-6D4D-BA9A-8A525B8C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68A41-23E0-CE4D-95C0-2BDDA05B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altLang="zh-CN" dirty="0"/>
              <a:t>Classification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D64E94-223F-A24B-94DD-9DD6A6AAA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52624"/>
              </p:ext>
            </p:extLst>
          </p:nvPr>
        </p:nvGraphicFramePr>
        <p:xfrm>
          <a:off x="1524001" y="1749134"/>
          <a:ext cx="6096000" cy="1127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084362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13724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736871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05116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ResNet-50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79.2%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76.2%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848657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ResNet-101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80.5%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77.4%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80189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MobileNet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73.3%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70.9%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354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1679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FEE7-9888-6D4D-BA9A-8A525B8C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68A41-23E0-CE4D-95C0-2BDDA05B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altLang="zh-CN" dirty="0"/>
              <a:t>Classification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1A25A-39AA-B641-A29F-6F92A4EE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18" y="1396353"/>
            <a:ext cx="3383566" cy="32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2873-4269-8543-9669-DFEA4CF5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A93F-79F2-AD4A-A2DB-886F27BA1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dirty="0"/>
              <a:t>Detection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3FE14F-77EF-2A48-A43F-D2DD6A206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44717"/>
              </p:ext>
            </p:extLst>
          </p:nvPr>
        </p:nvGraphicFramePr>
        <p:xfrm>
          <a:off x="1524001" y="1749134"/>
          <a:ext cx="6096000" cy="8458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084362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13724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736871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05116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Faster-RCNN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40.1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39.6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848657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YOLOv3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37.0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33.0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801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1544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2873-4269-8543-9669-DFEA4CF5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A93F-79F2-AD4A-A2DB-886F27BA1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dirty="0"/>
              <a:t>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7B1D9-353D-BB41-8E00-82B59D022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743" y="1411705"/>
            <a:ext cx="3411809" cy="32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263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F309-AC56-3A40-B3CB-1FCDDF6C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3CCC-8C8F-B248-9C3A-B5210D9F2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891884"/>
            <a:ext cx="8740141" cy="664797"/>
          </a:xfrm>
        </p:spPr>
        <p:txBody>
          <a:bodyPr/>
          <a:lstStyle/>
          <a:p>
            <a:r>
              <a:rPr lang="en-US" dirty="0"/>
              <a:t>Segmentation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28FEE2-2E8F-0847-8F8A-93534C183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90641"/>
              </p:ext>
            </p:extLst>
          </p:nvPr>
        </p:nvGraphicFramePr>
        <p:xfrm>
          <a:off x="1524001" y="1749134"/>
          <a:ext cx="6096000" cy="8458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084362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137246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736871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05116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Mask-RCNN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33.1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32.8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3848657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3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DeepLab-v3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86.7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85.7</a:t>
                      </a:r>
                      <a:r>
                        <a:rPr lang="en-US" sz="1400" dirty="0"/>
                        <a:t>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9801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196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ckTemplate-AWS">
  <a:themeElements>
    <a:clrScheme name="ユーザー定義 3">
      <a:dk1>
        <a:srgbClr val="15243D"/>
      </a:dk1>
      <a:lt1>
        <a:srgbClr val="FFFFFF"/>
      </a:lt1>
      <a:dk2>
        <a:srgbClr val="15243D"/>
      </a:dk2>
      <a:lt2>
        <a:srgbClr val="FEFFFF"/>
      </a:lt2>
      <a:accent1>
        <a:srgbClr val="FF9A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7EBB"/>
      </a:hlink>
      <a:folHlink>
        <a:srgbClr val="007EBB"/>
      </a:folHlink>
    </a:clrScheme>
    <a:fontScheme name="Custom 2">
      <a:majorFont>
        <a:latin typeface="Amazon Ember"/>
        <a:ea typeface="Noto Sans CJK JP Regular"/>
        <a:cs typeface=""/>
      </a:majorFont>
      <a:minorFont>
        <a:latin typeface="Amazon Ember"/>
        <a:ea typeface="Noto Sans CJK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" id="{D7482641-227B-FE4F-B593-A702DB708CB0}" vid="{A736CBA4-7675-BE48-8335-EB2CF8FAF9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DeckTemplate-AWS</Template>
  <TotalTime>209</TotalTime>
  <Words>144</Words>
  <Application>Microsoft Macintosh PowerPoint</Application>
  <PresentationFormat>On-screen Show (16:9)</PresentationFormat>
  <Paragraphs>75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Amazon Ember</vt:lpstr>
      <vt:lpstr>Amazon Ember Light</vt:lpstr>
      <vt:lpstr>Amazon Ember Regular</vt:lpstr>
      <vt:lpstr>Arial</vt:lpstr>
      <vt:lpstr>Calibri</vt:lpstr>
      <vt:lpstr>Consolas</vt:lpstr>
      <vt:lpstr>Lucida Console</vt:lpstr>
      <vt:lpstr>Noto Sans CJK JP Bold</vt:lpstr>
      <vt:lpstr>Noto Sans CJK JP Regular</vt:lpstr>
      <vt:lpstr>Times New Roman</vt:lpstr>
      <vt:lpstr>DeckTemplate-AWS</vt:lpstr>
      <vt:lpstr>PowerPoint Presentation</vt:lpstr>
      <vt:lpstr>GluonCV: A Vision Toolkit</vt:lpstr>
      <vt:lpstr>The Best Open-Source Choice</vt:lpstr>
      <vt:lpstr>Models</vt:lpstr>
      <vt:lpstr>Models</vt:lpstr>
      <vt:lpstr>Models</vt:lpstr>
      <vt:lpstr>Models</vt:lpstr>
      <vt:lpstr>Models</vt:lpstr>
      <vt:lpstr>Models</vt:lpstr>
      <vt:lpstr>Models</vt:lpstr>
      <vt:lpstr>Demo</vt:lpstr>
      <vt:lpstr>Demo</vt:lpstr>
      <vt:lpstr>Getting Started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Cyrus Vahid</cp:lastModifiedBy>
  <cp:revision>14</cp:revision>
  <dcterms:created xsi:type="dcterms:W3CDTF">2018-12-13T23:42:40Z</dcterms:created>
  <dcterms:modified xsi:type="dcterms:W3CDTF">2019-04-19T21:51:27Z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